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5"/>
  </p:notesMasterIdLst>
  <p:sldIdLst>
    <p:sldId id="256" r:id="rId2"/>
    <p:sldId id="260" r:id="rId3"/>
    <p:sldId id="261" r:id="rId4"/>
  </p:sldIdLst>
  <p:sldSz cx="30275213" cy="21383625"/>
  <p:notesSz cx="10021888" cy="68897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B3E848-B277-40AD-494D-8FB0C02FA5FC}" name="Lottie Morey" initials="CM" userId="S::lottie.morey@thomasfranks.com::c4770711-edbc-41b9-b7d4-3f114ec9a8bc" providerId="AD"/>
  <p188:author id="{ABD25450-401B-D6B6-B24F-3E21DBA00090}" name="Steve Woodward" initials="SW" userId="S::steve.woodward@thomasfranks.com::c4b9ee14-5464-40a3-9cee-c4937c1affc4" providerId="AD"/>
  <p188:author id="{06E2C3BB-1EBC-7A9D-7D3E-D70A4B58F528}" name="Dean Jeffers" initials="DJ" userId="S::dean.jeffers@thomasfranks.com::cb4d2e81-1619-4a00-b942-293448ba9f2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4F33FE-D36E-4444-A999-2AA82878B0BB}" v="8" dt="2026-09-01T14:31:35.9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700"/>
  </p:normalViewPr>
  <p:slideViewPr>
    <p:cSldViewPr snapToGrid="0" snapToObjects="1">
      <p:cViewPr varScale="1">
        <p:scale>
          <a:sx n="26" d="100"/>
          <a:sy n="26" d="100"/>
        </p:scale>
        <p:origin x="163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ep Catering" userId="34ffdd17-f866-41a6-bcc7-63117e69387c" providerId="ADAL" clId="{30CE979C-7DC4-4A47-AE4A-D36A9A1F0D20}"/>
    <pc:docChg chg="modSld">
      <pc:chgData name="Prep Catering" userId="34ffdd17-f866-41a6-bcc7-63117e69387c" providerId="ADAL" clId="{30CE979C-7DC4-4A47-AE4A-D36A9A1F0D20}" dt="2026-09-01T14:31:35.964" v="91"/>
      <pc:docMkLst>
        <pc:docMk/>
      </pc:docMkLst>
      <pc:sldChg chg="modSp mod">
        <pc:chgData name="Prep Catering" userId="34ffdd17-f866-41a6-bcc7-63117e69387c" providerId="ADAL" clId="{30CE979C-7DC4-4A47-AE4A-D36A9A1F0D20}" dt="2026-09-01T14:30:08.142" v="16"/>
        <pc:sldMkLst>
          <pc:docMk/>
          <pc:sldMk cId="657389566" sldId="256"/>
        </pc:sldMkLst>
        <pc:graphicFrameChg chg="mod modGraphic">
          <ac:chgData name="Prep Catering" userId="34ffdd17-f866-41a6-bcc7-63117e69387c" providerId="ADAL" clId="{30CE979C-7DC4-4A47-AE4A-D36A9A1F0D20}" dt="2026-09-01T14:30:08.142" v="16"/>
          <ac:graphicFrameMkLst>
            <pc:docMk/>
            <pc:sldMk cId="657389566" sldId="256"/>
            <ac:graphicFrameMk id="16" creationId="{3341646D-D50C-465B-B6A5-95138A51F049}"/>
          </ac:graphicFrameMkLst>
        </pc:graphicFrameChg>
      </pc:sldChg>
      <pc:sldChg chg="modSp mod">
        <pc:chgData name="Prep Catering" userId="34ffdd17-f866-41a6-bcc7-63117e69387c" providerId="ADAL" clId="{30CE979C-7DC4-4A47-AE4A-D36A9A1F0D20}" dt="2026-09-01T14:30:52.551" v="60"/>
        <pc:sldMkLst>
          <pc:docMk/>
          <pc:sldMk cId="332890718" sldId="260"/>
        </pc:sldMkLst>
        <pc:graphicFrameChg chg="mod modGraphic">
          <ac:chgData name="Prep Catering" userId="34ffdd17-f866-41a6-bcc7-63117e69387c" providerId="ADAL" clId="{30CE979C-7DC4-4A47-AE4A-D36A9A1F0D20}" dt="2026-09-01T14:30:52.551" v="60"/>
          <ac:graphicFrameMkLst>
            <pc:docMk/>
            <pc:sldMk cId="332890718" sldId="260"/>
            <ac:graphicFrameMk id="16" creationId="{A2DD6EA8-CCCA-37B2-B5DF-9A327B9B16BC}"/>
          </ac:graphicFrameMkLst>
        </pc:graphicFrameChg>
      </pc:sldChg>
      <pc:sldChg chg="modSp mod">
        <pc:chgData name="Prep Catering" userId="34ffdd17-f866-41a6-bcc7-63117e69387c" providerId="ADAL" clId="{30CE979C-7DC4-4A47-AE4A-D36A9A1F0D20}" dt="2026-09-01T14:31:35.964" v="91"/>
        <pc:sldMkLst>
          <pc:docMk/>
          <pc:sldMk cId="1548265528" sldId="261"/>
        </pc:sldMkLst>
        <pc:graphicFrameChg chg="mod modGraphic">
          <ac:chgData name="Prep Catering" userId="34ffdd17-f866-41a6-bcc7-63117e69387c" providerId="ADAL" clId="{30CE979C-7DC4-4A47-AE4A-D36A9A1F0D20}" dt="2026-09-01T14:31:35.964" v="91"/>
          <ac:graphicFrameMkLst>
            <pc:docMk/>
            <pc:sldMk cId="1548265528" sldId="261"/>
            <ac:graphicFrameMk id="16" creationId="{3F9B589F-A84E-B550-5895-A42B451B0F4B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6678" y="2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/>
          <a:lstStyle>
            <a:lvl1pPr algn="r">
              <a:defRPr sz="1200"/>
            </a:lvl1pPr>
          </a:lstStyle>
          <a:p>
            <a:fld id="{F1FB444C-2AB0-4106-BE71-2E2693617B2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63913" y="860425"/>
            <a:ext cx="3294062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5" tIns="45722" rIns="91445" bIns="4572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877" y="3315382"/>
            <a:ext cx="8016141" cy="2713151"/>
          </a:xfrm>
          <a:prstGeom prst="rect">
            <a:avLst/>
          </a:prstGeom>
        </p:spPr>
        <p:txBody>
          <a:bodyPr vert="horz" lIns="91445" tIns="45722" rIns="91445" bIns="4572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544951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6678" y="6544951"/>
            <a:ext cx="4343503" cy="344800"/>
          </a:xfrm>
          <a:prstGeom prst="rect">
            <a:avLst/>
          </a:prstGeom>
        </p:spPr>
        <p:txBody>
          <a:bodyPr vert="horz" lIns="91445" tIns="45722" rIns="91445" bIns="45722" rtlCol="0" anchor="b"/>
          <a:lstStyle>
            <a:lvl1pPr algn="r">
              <a:defRPr sz="1200"/>
            </a:lvl1pPr>
          </a:lstStyle>
          <a:p>
            <a:fld id="{11E12FFE-19B7-48DC-888D-4562B5838F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573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889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EA545-6F1D-8D5A-D08B-D0C6E5270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5F2B8-922A-6F4E-B7A0-C50D91C3C9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31B05-0587-A4C9-B33E-8607B607BF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7648B-2540-D869-B435-EB9407CBD3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3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B6B593-066B-5CD4-3DF5-B9D489BD3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F4A6F-4E4F-96EB-15AB-8ECF487D6F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009EC-F532-E326-74F4-81F5A0E8A3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AC6C4-5E4C-2E8C-8EFE-B27FEDC37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12FFE-19B7-48DC-888D-4562B5838F5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8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499590"/>
            <a:ext cx="25733931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22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99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1063"/>
            <a:ext cx="26112371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0205"/>
            <a:ext cx="26112371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/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260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2400"/>
            <a:ext cx="12866966" cy="13567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61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485"/>
            <a:ext cx="26112371" cy="413317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1960"/>
            <a:ext cx="12807832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0963"/>
            <a:ext cx="12807832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1960"/>
            <a:ext cx="12870909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0963"/>
            <a:ext cx="12870909" cy="114887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145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13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71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8850"/>
            <a:ext cx="15326827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4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8850"/>
            <a:ext cx="15326827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02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987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480"/>
            <a:ext cx="6528093" cy="1812163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480"/>
            <a:ext cx="19205838" cy="181216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8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485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F6FAA-84F7-FE4A-A873-C6EAED3D59C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57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8A66D-4A6F-AB44-B345-03F810B9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19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89F650-1911-1246-A3E8-59967D8B34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8EE7750-7CD4-014C-87F8-20C37FBB4B3A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1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DB1F77B4-E2E4-4843-A3DC-A039EB9BE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3341646D-D50C-465B-B6A5-95138A51F0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8954274"/>
              </p:ext>
            </p:extLst>
          </p:nvPr>
        </p:nvGraphicFramePr>
        <p:xfrm>
          <a:off x="2359878" y="4569586"/>
          <a:ext cx="23051820" cy="1462111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1036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4610364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644145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576583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4610364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20139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6706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Marinated Grilled Chicken with Pitta Bread &amp; Accompanying Sauces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Garlic &amp; Herb Roast Chicken Fillet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Traditional Beef Meatballs in a Tomato &amp; Basil Sauce 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Homemade Beef Burgers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3009017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Marinated Grilled Chicken with Pitta Bread &amp; Accompanying Sauces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Fish Pie with Mash Potato Top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Chicken Pasta Bake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Halal Burger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502549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Pasta Station with Accompanying Sauces &amp; Toppings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Biryani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With Paneer &amp;  Curry Sauce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Feta, Vegetable &amp; Chickpea Bake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Spiced Lentil, Tomato &amp; Basil Pasta 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&amp; Bean Burger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025873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545776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 meal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0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Brown rice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0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Crispy Roast Potatoes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 meal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Chips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1770719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Banana Loaf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28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Beetroot brownie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428C33CD-8B3C-1B43-B329-1FB37708AE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D58340-8F1A-9640-BB72-5D73D6E42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341318-CE09-154E-B33C-3B1A6DC3B59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223E34-4091-6344-8780-53BEB010CC4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599A30-AD1D-FF42-8B17-35F83740A89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6BC9CA9-B3A7-7CC6-D214-952B0B5D9138}"/>
              </a:ext>
            </a:extLst>
          </p:cNvPr>
          <p:cNvSpPr txBox="1"/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0EB2DD-CB34-2E34-4DA7-C7B7326D1A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178230" y="19014347"/>
            <a:ext cx="164522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657389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BD854-6D2D-4B79-D703-A4F4974D9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F6BA76-6E1A-7B8C-3E7A-97637B4D9D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1AA1AD8-D044-E342-769B-F6E8447C90A3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2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51C7D85B-8EDB-1A30-13F7-9E3B71AD3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A2DD6EA8-CCCA-37B2-B5DF-9A327B9B16B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341197"/>
              </p:ext>
            </p:extLst>
          </p:nvPr>
        </p:nvGraphicFramePr>
        <p:xfrm>
          <a:off x="2370691" y="4500796"/>
          <a:ext cx="23367795" cy="150933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2581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4458849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861044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607123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5114965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52220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7585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0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Beef Bolognaise</a:t>
                      </a:r>
                      <a:endParaRPr lang="en-US" sz="3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b="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Multicultural Day/Student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Roast pork leg, sage &amp; onion stuffing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Cottage Pie Topped with Mash Potato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Daily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Chicken With Katsu Sauce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25557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Dish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Beef Bolognaise</a:t>
                      </a:r>
                      <a:endParaRPr lang="en-US" sz="3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Multicultural Day/Student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28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Poached Fish &amp; White sauce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Beef Cottage Pie Topped with Mash Potato</a:t>
                      </a:r>
                    </a:p>
                    <a:p>
                      <a:pPr algn="ctr"/>
                      <a:endParaRPr lang="en-US" sz="6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Market Saturday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Chicken With Katsu Sauce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0446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/>
                        </a:rPr>
                        <a:t>Pesto &amp; Chickpea  </a:t>
                      </a:r>
                      <a:r>
                        <a:rPr lang="en-US" sz="3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/>
                        </a:rPr>
                        <a:t>pasta Bake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Multicultural/</a:t>
                      </a: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Student Vote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Vegetable, Mixed Bean &amp; Cheese Bake</a:t>
                      </a:r>
                      <a:endParaRPr lang="en-US" sz="3600" dirty="0">
                        <a:solidFill>
                          <a:schemeClr val="tx1"/>
                        </a:solidFill>
                        <a:latin typeface="Market Saturday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kern="100">
                          <a:solidFill>
                            <a:srgbClr val="000000"/>
                          </a:solidFill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Roasted Vegetable &amp; Lentil Cottage Pie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Breaded Tofu with Katsu Sauce</a:t>
                      </a:r>
                      <a:endParaRPr lang="en-US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041182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Mixed Vegetables</a:t>
                      </a:r>
                    </a:p>
                    <a:p>
                      <a:pPr algn="ctr"/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478232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 meal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Roast New Potatoes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Rice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186439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3200" dirty="0"/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latin typeface="+mn-lt"/>
                        </a:rPr>
                        <a:t>Fruit Cobbler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3200" dirty="0"/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Oat Cookie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3200" dirty="0"/>
                    </a:p>
                    <a:p>
                      <a:pPr algn="ctr"/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D7FDAC5-1F6D-4EFA-92C8-424E4FCEBC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66A985D-5EBE-6A82-A62B-5F14DCF06F1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D02153-69DF-DC06-52C3-B4CAF6D7F7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33F7F05-546B-DFAD-FF3D-D97D02C605A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05C2C9-EE73-DCCA-D382-6CDD672AD9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123D268-9581-A969-33B7-B1ED383E37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B8DA9E-87BF-D3FF-E6FD-424622EB9B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178230" y="19014347"/>
            <a:ext cx="164522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/>
          </a:p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32890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8865F-7BAE-D16E-24C8-5DE76A2A7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84A665-EC05-7C1A-2E7E-667B157D5D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32128354" cy="229520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903DC42-A2B3-50AE-74B5-29D76FF76374}"/>
              </a:ext>
            </a:extLst>
          </p:cNvPr>
          <p:cNvSpPr txBox="1"/>
          <p:nvPr/>
        </p:nvSpPr>
        <p:spPr>
          <a:xfrm>
            <a:off x="4091738" y="2973322"/>
            <a:ext cx="110458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WEEK 3</a:t>
            </a:r>
          </a:p>
        </p:txBody>
      </p:sp>
      <p:pic>
        <p:nvPicPr>
          <p:cNvPr id="21" name="Picture 20" descr="A picture containing shape&#10;&#10;Description automatically generated">
            <a:extLst>
              <a:ext uri="{FF2B5EF4-FFF2-40B4-BE49-F238E27FC236}">
                <a16:creationId xmlns:a16="http://schemas.microsoft.com/office/drawing/2014/main" id="{BE2E3010-434C-70CD-1791-10C79D0FA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98834" y="1133850"/>
            <a:ext cx="2183289" cy="2359062"/>
          </a:xfrm>
          <a:prstGeom prst="rect">
            <a:avLst/>
          </a:prstGeom>
        </p:spPr>
      </p:pic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3F9B589F-A84E-B550-5895-A42B451B0F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1575081"/>
              </p:ext>
            </p:extLst>
          </p:nvPr>
        </p:nvGraphicFramePr>
        <p:xfrm>
          <a:off x="1654512" y="4384110"/>
          <a:ext cx="23976000" cy="156445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69984">
                  <a:extLst>
                    <a:ext uri="{9D8B030D-6E8A-4147-A177-3AD203B41FA5}">
                      <a16:colId xmlns:a16="http://schemas.microsoft.com/office/drawing/2014/main" val="1020140095"/>
                    </a:ext>
                  </a:extLst>
                </a:gridCol>
                <a:gridCol w="5120416">
                  <a:extLst>
                    <a:ext uri="{9D8B030D-6E8A-4147-A177-3AD203B41FA5}">
                      <a16:colId xmlns:a16="http://schemas.microsoft.com/office/drawing/2014/main" val="2247195977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56846583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3917615875"/>
                    </a:ext>
                  </a:extLst>
                </a:gridCol>
                <a:gridCol w="4795200">
                  <a:extLst>
                    <a:ext uri="{9D8B030D-6E8A-4147-A177-3AD203B41FA5}">
                      <a16:colId xmlns:a16="http://schemas.microsoft.com/office/drawing/2014/main" val="2504053782"/>
                    </a:ext>
                  </a:extLst>
                </a:gridCol>
              </a:tblGrid>
              <a:tr h="987751"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 dirty="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5600"/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21997"/>
                  </a:ext>
                </a:extLst>
              </a:tr>
              <a:tr h="24121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0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3200" b="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Italian Pork Ragu</a:t>
                      </a:r>
                      <a:endParaRPr lang="en-GB" sz="32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Taco Tuesday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Herb Roasted Beef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Beef Lasagne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600" b="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Daily Dish</a:t>
                      </a:r>
                      <a:endParaRPr lang="en-GB" sz="6600" b="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Chicken &amp; Mixed Vegetable Flatbread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189018"/>
                  </a:ext>
                </a:extLst>
              </a:tr>
              <a:tr h="2304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Halal Dish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Chicken &amp; Roasted Pepper Ragu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Taco Tuesday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Salmon Fishcakes &amp; Herb Sauce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Chicken, Pepper &amp; Cheese Pasta Bake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Halal Dish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Market Saturday" pitchFamily="2" charset="0"/>
                          <a:ea typeface="+mn-ea"/>
                          <a:cs typeface="+mn-cs"/>
                        </a:rPr>
                        <a:t>Chicken &amp; Mixed Vegetable Flatbread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196316"/>
                  </a:ext>
                </a:extLst>
              </a:tr>
              <a:tr h="21747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6000" kern="1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Vegetarian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3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Curried Sweet Potato, Spinach &amp; Butterbean Quesadilla </a:t>
                      </a:r>
                      <a:endParaRPr lang="en-US" sz="6000" kern="1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Market Saturday" pitchFamily="2" charset="0"/>
                        </a:rPr>
                        <a:t>Taco Tuesday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Vegetable &amp; black bean Stir </a:t>
                      </a:r>
                      <a:r>
                        <a:rPr lang="en-US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/>
                        </a:rPr>
                        <a:t>Roasted Vegetable, </a:t>
                      </a:r>
                      <a:r>
                        <a:rPr lang="en-US" sz="3200">
                          <a:solidFill>
                            <a:schemeClr val="tx1"/>
                          </a:solidFill>
                          <a:latin typeface="Market Saturday"/>
                        </a:rPr>
                        <a:t>Mixed Bean </a:t>
                      </a:r>
                      <a:r>
                        <a:rPr kumimoji="0" lang="en-GB" sz="3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Lasagne</a:t>
                      </a:r>
                      <a:endParaRPr kumimoji="0" lang="en-GB" sz="3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3200" dirty="0">
                        <a:solidFill>
                          <a:schemeClr val="tx1"/>
                        </a:solidFill>
                        <a:latin typeface="Market Saturday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rgbClr val="92D050"/>
                          </a:solidFill>
                          <a:latin typeface="Market Saturday" pitchFamily="2" charset="0"/>
                        </a:rPr>
                        <a:t>Vegetarian</a:t>
                      </a:r>
                    </a:p>
                    <a:p>
                      <a:pPr algn="ctr"/>
                      <a:endParaRPr lang="en-US" sz="3200" dirty="0">
                        <a:solidFill>
                          <a:srgbClr val="92D050"/>
                        </a:solidFill>
                        <a:latin typeface="Market Saturday" pitchFamily="2" charset="0"/>
                      </a:endParaRP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Cheese &amp; Tomato Flatbread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369184"/>
                  </a:ext>
                </a:extLst>
              </a:tr>
              <a:tr h="2171062"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arket Saturday" pitchFamily="2" charset="0"/>
                        </a:rPr>
                        <a:t>Veg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35254"/>
                  </a:ext>
                </a:extLst>
              </a:tr>
              <a:tr h="1659360">
                <a:tc>
                  <a:txBody>
                    <a:bodyPr/>
                    <a:lstStyle/>
                    <a:p>
                      <a:pPr algn="ctr"/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Whole meal pasta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Mexican Rice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600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Crispy Roasted Potatoes</a:t>
                      </a:r>
                    </a:p>
                    <a:p>
                      <a:pPr algn="ctr"/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Starch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Seasoned New Potatoes</a:t>
                      </a:r>
                      <a:endParaRPr lang="en-US" sz="3200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87944" marR="87944" marT="43970" marB="439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043806"/>
                  </a:ext>
                </a:extLst>
              </a:tr>
              <a:tr h="2078796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 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/>
                          </a:solidFill>
                          <a:latin typeface="Market Saturday" pitchFamily="2" charset="0"/>
                        </a:rPr>
                        <a:t>Cherry &amp; Pumpkin Oat Bake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3200" dirty="0"/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algn="ctr"/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Blueberry Cheesecake</a:t>
                      </a:r>
                      <a:endParaRPr lang="en-US" sz="36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00B050"/>
                          </a:solidFill>
                          <a:latin typeface="Market Saturday" pitchFamily="2" charset="0"/>
                        </a:rPr>
                        <a:t>Dessert</a:t>
                      </a:r>
                    </a:p>
                    <a:p>
                      <a:pPr marL="0" marR="0" lvl="0" indent="0" algn="ctr" defTabSz="285119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Fruit &amp; Yoghurt</a:t>
                      </a:r>
                      <a:endParaRPr lang="en-US" sz="2800"/>
                    </a:p>
                    <a:p>
                      <a:pPr algn="ctr"/>
                      <a:r>
                        <a:rPr lang="en-US" sz="28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 </a:t>
                      </a:r>
                      <a:endParaRPr lang="en-US" sz="3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022661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2E4284BF-4B5B-062D-E04F-59EC430DCD8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5301" y="4626761"/>
            <a:ext cx="3026088" cy="9424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2F8077-59C5-BAF9-ADFF-9BDA5BFAAF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61" y="4626761"/>
            <a:ext cx="3026088" cy="9424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D0C93E-CBBB-2CE9-7569-094ADFAB9E9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2743" y="4690343"/>
            <a:ext cx="3026091" cy="9424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C190FD-61DE-E100-51D7-D0E7112025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5185" y="4690342"/>
            <a:ext cx="3026091" cy="9424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A5FC6A-DCF4-D6D6-942E-7D9FF17CDCF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691" y="4684303"/>
            <a:ext cx="3026094" cy="94244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578F894-8157-298F-3C00-5F024B5A71BE}"/>
              </a:ext>
            </a:extLst>
          </p:cNvPr>
          <p:cNvSpPr txBox="1"/>
          <p:nvPr/>
        </p:nvSpPr>
        <p:spPr>
          <a:xfrm>
            <a:off x="15612533" y="1004146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E32F786-6B00-4E3B-D2BE-26C300DD1DB6}"/>
              </a:ext>
            </a:extLst>
          </p:cNvPr>
          <p:cNvSpPr txBox="1"/>
          <p:nvPr/>
        </p:nvSpPr>
        <p:spPr>
          <a:xfrm>
            <a:off x="9626600" y="19532599"/>
            <a:ext cx="16003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/>
          </a:p>
          <a:p>
            <a:r>
              <a:rPr lang="en-US" sz="4800" dirty="0"/>
              <a:t>Fresh salads, homemade bread, proteins, cold desserts, fruit and a selection of potato, whole meal pasta, noodles &amp; rice available daily.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548265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557</Words>
  <Application>Microsoft Office PowerPoint</Application>
  <PresentationFormat>Custom</PresentationFormat>
  <Paragraphs>193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Market Saturday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Burrell</dc:creator>
  <cp:lastModifiedBy>Prep Catering</cp:lastModifiedBy>
  <cp:revision>89</cp:revision>
  <cp:lastPrinted>2026-08-19T13:53:59Z</cp:lastPrinted>
  <dcterms:created xsi:type="dcterms:W3CDTF">2021-09-23T06:20:26Z</dcterms:created>
  <dcterms:modified xsi:type="dcterms:W3CDTF">2026-09-01T14:31:40Z</dcterms:modified>
</cp:coreProperties>
</file>